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27" r:id="rId2"/>
    <p:sldId id="328" r:id="rId3"/>
    <p:sldId id="329" r:id="rId4"/>
    <p:sldId id="331" r:id="rId5"/>
    <p:sldId id="330" r:id="rId6"/>
    <p:sldId id="332" r:id="rId7"/>
    <p:sldId id="333" r:id="rId8"/>
    <p:sldId id="33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51"/>
  </p:normalViewPr>
  <p:slideViewPr>
    <p:cSldViewPr snapToGrid="0" snapToObjects="1">
      <p:cViewPr varScale="1">
        <p:scale>
          <a:sx n="69" d="100"/>
          <a:sy n="69" d="100"/>
        </p:scale>
        <p:origin x="42" y="1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jpeg>
</file>

<file path=ppt/media/image4.jpeg>
</file>

<file path=ppt/media/image5.jpe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5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1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2020-06-07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2020-06-07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2020-06-07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2020-06-07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xmlns="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="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2020-06-07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tiff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2016/12/wot-wg-2016.html" TargetMode="External"/><Relationship Id="rId13" Type="http://schemas.openxmlformats.org/officeDocument/2006/relationships/hyperlink" Target="https://www.w3.org/TR/wot-binding-templates/" TargetMode="External"/><Relationship Id="rId18" Type="http://schemas.openxmlformats.org/officeDocument/2006/relationships/hyperlink" Target="https://w3c.github.io/wot-binding-templates/" TargetMode="External"/><Relationship Id="rId3" Type="http://schemas.openxmlformats.org/officeDocument/2006/relationships/hyperlink" Target="https://www.w3.org/2016/07/wot-ig-charter.html" TargetMode="External"/><Relationship Id="rId21" Type="http://schemas.openxmlformats.org/officeDocument/2006/relationships/hyperlink" Target="https://github.com/w3c/wot-security-best-practices/" TargetMode="External"/><Relationship Id="rId7" Type="http://schemas.openxmlformats.org/officeDocument/2006/relationships/hyperlink" Target="https://github.com/w3c/wot" TargetMode="External"/><Relationship Id="rId12" Type="http://schemas.openxmlformats.org/officeDocument/2006/relationships/hyperlink" Target="https://www.w3.org/TR/wot-thing-description/" TargetMode="External"/><Relationship Id="rId17" Type="http://schemas.openxmlformats.org/officeDocument/2006/relationships/hyperlink" Target="https://w3c.github.io/wot-thing-description/" TargetMode="External"/><Relationship Id="rId2" Type="http://schemas.openxmlformats.org/officeDocument/2006/relationships/hyperlink" Target="https://www.w3.org/WoT/IG/wiki" TargetMode="External"/><Relationship Id="rId16" Type="http://schemas.openxmlformats.org/officeDocument/2006/relationships/hyperlink" Target="https://github.com/w3c/wot-architecture/" TargetMode="External"/><Relationship Id="rId20" Type="http://schemas.openxmlformats.org/officeDocument/2006/relationships/hyperlink" Target="https://github.com/w3c/wot-security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lists.w3.org/Archives/Public/public-wot-ig/" TargetMode="External"/><Relationship Id="rId11" Type="http://schemas.openxmlformats.org/officeDocument/2006/relationships/hyperlink" Target="https://www.w3.org/TR/wot-architecture/" TargetMode="External"/><Relationship Id="rId24" Type="http://schemas.openxmlformats.org/officeDocument/2006/relationships/hyperlink" Target="https://github.com/thingweb/thingweb-playground" TargetMode="External"/><Relationship Id="rId5" Type="http://schemas.openxmlformats.org/officeDocument/2006/relationships/hyperlink" Target="https://www.w3.org/WoT/IG/" TargetMode="External"/><Relationship Id="rId15" Type="http://schemas.openxmlformats.org/officeDocument/2006/relationships/hyperlink" Target="https://www.w3.org/TR/wot-security/" TargetMode="External"/><Relationship Id="rId23" Type="http://schemas.openxmlformats.org/officeDocument/2006/relationships/hyperlink" Target="https://github.com/eclipse/thingweb.node-wot" TargetMode="External"/><Relationship Id="rId10" Type="http://schemas.openxmlformats.org/officeDocument/2006/relationships/hyperlink" Target="https://www.w3.org/WoT/WG/" TargetMode="External"/><Relationship Id="rId19" Type="http://schemas.openxmlformats.org/officeDocument/2006/relationships/hyperlink" Target="https://github.com/w3c/wot-scripting-api/" TargetMode="External"/><Relationship Id="rId4" Type="http://schemas.openxmlformats.org/officeDocument/2006/relationships/hyperlink" Target="https://www.w3.org/2019/10/wot-ig-2019.html" TargetMode="External"/><Relationship Id="rId9" Type="http://schemas.openxmlformats.org/officeDocument/2006/relationships/hyperlink" Target="https://www.w3.org/2020/01/wot-wg-charter.html" TargetMode="External"/><Relationship Id="rId14" Type="http://schemas.openxmlformats.org/officeDocument/2006/relationships/hyperlink" Target="https://www.w3.org/TR/wot-scripting-api/" TargetMode="External"/><Relationship Id="rId22" Type="http://schemas.openxmlformats.org/officeDocument/2006/relationships/hyperlink" Target="https://github.com/w3c/wot-profil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sebastian.kaebisch@siemens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.org/WoT/W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 err="1" smtClean="0"/>
              <a:t>WoT</a:t>
            </a:r>
            <a:r>
              <a:rPr lang="en-US" dirty="0" smtClean="0"/>
              <a:t> Intro and Update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</a:t>
            </a:r>
            <a:r>
              <a:rPr lang="en-US" dirty="0" err="1"/>
              <a:t>McCool,</a:t>
            </a:r>
            <a:r>
              <a:rPr lang="en-US" dirty="0"/>
              <a:t> </a:t>
            </a:r>
            <a:r>
              <a:rPr lang="en-US" dirty="0" smtClean="0"/>
              <a:t>Intel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822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943B0268-14F3-EA4C-B522-718E8CFBD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103" y="3444439"/>
            <a:ext cx="7683412" cy="291191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946" y="193963"/>
            <a:ext cx="10771261" cy="996581"/>
          </a:xfrm>
        </p:spPr>
        <p:txBody>
          <a:bodyPr>
            <a:normAutofit/>
          </a:bodyPr>
          <a:lstStyle/>
          <a:p>
            <a:pPr marL="55563"/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W3C Web of Things (WoT)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539947" y="1053973"/>
            <a:ext cx="111121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W3C Working </a:t>
            </a:r>
            <a:r>
              <a:rPr lang="en-US" altLang="ja-JP" sz="2800" dirty="0" smtClean="0">
                <a:ea typeface="Intel Clear" panose="020B0604020203020204" pitchFamily="34" charset="0"/>
                <a:cs typeface="Intel Clear" panose="020B0604020203020204" pitchFamily="34" charset="0"/>
              </a:rPr>
              <a:t>Group: goal 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is adapting web technologies to 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IoT</a:t>
            </a: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Recently published: standard Thing Description (TD) metadata format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TD describes the available interactions (network API) of </a:t>
            </a:r>
            <a:r>
              <a:rPr lang="en-US" altLang="ja-JP" sz="2400" dirty="0" smtClean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a Thing</a:t>
            </a:r>
            <a:endParaRPr lang="en-US" altLang="ja-JP" sz="2400" dirty="0">
              <a:solidFill>
                <a:srgbClr val="4F81BD"/>
              </a:solidFill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New standards work </a:t>
            </a:r>
            <a:r>
              <a:rPr lang="en-US" altLang="ja-JP" sz="2800" dirty="0" smtClean="0">
                <a:ea typeface="Intel Clear" panose="020B0604020203020204" pitchFamily="34" charset="0"/>
                <a:cs typeface="Intel Clear" panose="020B0604020203020204" pitchFamily="34" charset="0"/>
              </a:rPr>
              <a:t>includes 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discovery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How does a potential client obtain the TDs for a Thing</a:t>
            </a:r>
            <a:r>
              <a:rPr lang="en-US" altLang="ja-JP" sz="2400" dirty="0" smtClean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?</a:t>
            </a:r>
            <a:endParaRPr lang="en-US" altLang="ja-JP" sz="2400" dirty="0">
              <a:solidFill>
                <a:srgbClr val="4F81BD"/>
              </a:solidFill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59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36" y="176705"/>
            <a:ext cx="10972800" cy="1158240"/>
          </a:xfrm>
        </p:spPr>
        <p:txBody>
          <a:bodyPr>
            <a:normAutofit/>
          </a:bodyPr>
          <a:lstStyle/>
          <a:p>
            <a:pPr marL="456945"/>
            <a:r>
              <a:rPr lang="de-DE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WoT Descriptive Interoperability</a:t>
            </a:r>
            <a:endParaRPr lang="en-US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137" y="998504"/>
            <a:ext cx="5512100" cy="4588370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Thing Description (TD)</a:t>
            </a:r>
          </a:p>
        </p:txBody>
      </p:sp>
      <p:sp>
        <p:nvSpPr>
          <p:cNvPr id="5" name="Rectangle 3"/>
          <p:cNvSpPr/>
          <p:nvPr/>
        </p:nvSpPr>
        <p:spPr>
          <a:xfrm>
            <a:off x="6783692" y="1626931"/>
            <a:ext cx="3886408" cy="459035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</a:t>
            </a:r>
            <a:r>
              <a:rPr lang="de-DE" sz="1299" b="1" dirty="0" err="1">
                <a:solidFill>
                  <a:srgbClr val="FF9900"/>
                </a:solidFill>
                <a:latin typeface="Consolas" panose="020B0609020204030204" pitchFamily="49" charset="0"/>
              </a:rPr>
              <a:t>context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"https://www.w3.org/2019/wot/td/v1"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{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C0504D"/>
                </a:solidFill>
                <a:latin typeface="Consolas" panose="020B0609020204030204" pitchFamily="49" charset="0"/>
              </a:rPr>
              <a:t>"http://iotschema.org/"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id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"urn:dev:org:32473:1234567890"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"title"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"MyLEDThing"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description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"RGB LED </a:t>
            </a:r>
            <a:r>
              <a:rPr lang="de-DE" sz="1299" dirty="0" err="1">
                <a:solidFill>
                  <a:srgbClr val="0000FF"/>
                </a:solidFill>
                <a:latin typeface="Consolas" panose="020B0609020204030204" pitchFamily="49" charset="0"/>
              </a:rPr>
              <a:t>torchiere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iot:Light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"securityDefinitions"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"scheme"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"bearer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properties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  <a:ea typeface="ＭＳ Ｐゴシック" charset="-128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"type"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"integer",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</a:t>
            </a:r>
            <a:r>
              <a:rPr lang="de-DE" sz="1299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minimum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"maximum"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100,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    </a:t>
            </a:r>
            <a:r>
              <a:rPr lang="de-DE" sz="1299" b="1" dirty="0">
                <a:solidFill>
                  <a:srgbClr val="00B050"/>
                </a:solidFill>
                <a:latin typeface="Consolas" panose="020B0609020204030204" pitchFamily="49" charset="0"/>
              </a:rPr>
              <a:t>"forms"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 ... ]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actions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"fadeIn"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EACB09F6-4094-4071-8EF0-8E4411D2DA75}"/>
              </a:ext>
            </a:extLst>
          </p:cNvPr>
          <p:cNvGrpSpPr/>
          <p:nvPr/>
        </p:nvGrpSpPr>
        <p:grpSpPr>
          <a:xfrm>
            <a:off x="1171513" y="4459599"/>
            <a:ext cx="4823353" cy="1884855"/>
            <a:chOff x="1065749" y="5147330"/>
            <a:chExt cx="4825866" cy="18858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02631" y="5392042"/>
              <a:ext cx="1116361" cy="111636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38879" y="5980430"/>
              <a:ext cx="1052736" cy="105273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87726" y="5147330"/>
              <a:ext cx="971104" cy="971104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1866507" y="5902738"/>
              <a:ext cx="144000" cy="14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  <a:shade val="30000"/>
                    <a:satMod val="11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5749" y="6481109"/>
              <a:ext cx="1390848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Door = Thing</a:t>
              </a:r>
              <a:endParaRPr lang="en-US" sz="1799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6176" y="5783948"/>
              <a:ext cx="2107123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Handle</a:t>
              </a:r>
              <a:r>
                <a:rPr lang="de-DE" sz="1799" dirty="0">
                  <a:solidFill>
                    <a:srgbClr val="4A7B7C"/>
                  </a:solidFill>
                </a:rPr>
                <a:t> </a:t>
              </a:r>
              <a:r>
                <a:rPr lang="de-DE" sz="1799" dirty="0"/>
                <a:t>= Affordance</a:t>
              </a:r>
              <a:endParaRPr lang="en-US" sz="1799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44489" y="6077096"/>
              <a:ext cx="816161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FF0000"/>
                  </a:solidFill>
                </a:rPr>
                <a:t>What?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84712" y="6075284"/>
              <a:ext cx="732827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00B050"/>
                  </a:solidFill>
                </a:rPr>
                <a:t>How?</a:t>
              </a:r>
              <a:endParaRPr lang="en-US" sz="1799" b="1" dirty="0">
                <a:solidFill>
                  <a:srgbClr val="00B05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04557" y="6481109"/>
              <a:ext cx="696387" cy="3693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799" dirty="0">
                  <a:solidFill>
                    <a:srgbClr val="FF0000"/>
                  </a:solidFill>
                </a:rPr>
                <a:t>Open</a:t>
              </a:r>
              <a:endParaRPr lang="en-US" sz="1799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212313" y="5895965"/>
              <a:ext cx="614524" cy="323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212313" y="6277705"/>
              <a:ext cx="626566" cy="2290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54117" y="5618977"/>
              <a:ext cx="531192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Pull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20453" y="6411206"/>
              <a:ext cx="606700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Turn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3152569" y="6372450"/>
              <a:ext cx="0" cy="2193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6692" y="998503"/>
            <a:ext cx="5486400" cy="452360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Architecture</a:t>
            </a: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Constraints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Things must have TD (W3C WoT)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Must use hypermedia controls (general WoT)</a:t>
            </a:r>
          </a:p>
          <a:p>
            <a:pPr marL="630238" lvl="3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URIs,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standard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 set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of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methods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,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media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types</a:t>
            </a:r>
            <a:endParaRPr lang="de-DE" dirty="0">
              <a:solidFill>
                <a:schemeClr val="accent1"/>
              </a:solidFill>
              <a:ea typeface="Intel Clear" panose="020B0604020203020204" pitchFamily="34" charset="0"/>
            </a:endParaRP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Interaction Affordances</a:t>
            </a:r>
          </a:p>
          <a:p>
            <a:pPr marL="630238" lvl="2"/>
            <a:r>
              <a:rPr lang="en-US" dirty="0">
                <a:solidFill>
                  <a:schemeClr val="accent1"/>
                </a:solidFill>
                <a:ea typeface="Intel Clear" panose="020B0604020203020204" pitchFamily="34" charset="0"/>
              </a:rPr>
              <a:t>TD describes the possible choices (what) to Consumers, suggests how Consumers may interact with the Thing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B414FD48-4EB0-7842-B0A1-0C9843510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3730" y="109740"/>
            <a:ext cx="1040881" cy="6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1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CFC6D2-2D92-1142-B5A5-6FA26807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08CA38F-601D-DE4D-90EC-962698B8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C5E5EC5-B328-8B4D-A980-0409DB78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4FE0275-CA2E-C941-BB51-F083F633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45" y="1041142"/>
            <a:ext cx="10317826" cy="579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E85D53-C6C5-4E80-9233-F7DB39FFE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59" y="148777"/>
            <a:ext cx="10972800" cy="1158240"/>
          </a:xfrm>
        </p:spPr>
        <p:txBody>
          <a:bodyPr/>
          <a:lstStyle/>
          <a:p>
            <a:pPr marL="456945"/>
            <a:r>
              <a:rPr lang="en-US" sz="4797" dirty="0" err="1" smtClean="0">
                <a:ea typeface="Intel Clear Pro" panose="020B0804020202060201" pitchFamily="34" charset="0"/>
                <a:cs typeface="Intel Clear Pro" panose="020B0804020202060201" pitchFamily="34" charset="0"/>
              </a:rPr>
              <a:t>WoT</a:t>
            </a:r>
            <a:r>
              <a:rPr lang="en-US" sz="4797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 Orchestration</a:t>
            </a:r>
            <a:endParaRPr lang="en-US" sz="4797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27A1525-BC11-40C3-9FD3-C21B2D948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2379" y="1670398"/>
            <a:ext cx="5039680" cy="4002099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10EDB23B-60D9-49C7-9A5C-5216D978B944}"/>
              </a:ext>
            </a:extLst>
          </p:cNvPr>
          <p:cNvSpPr txBox="1">
            <a:spLocks/>
          </p:cNvSpPr>
          <p:nvPr/>
        </p:nvSpPr>
        <p:spPr>
          <a:xfrm>
            <a:off x="794359" y="1117641"/>
            <a:ext cx="4318231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Node-RED/node-gen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F8408BEE-1AB9-4BC9-85C5-F66512428815}"/>
              </a:ext>
            </a:extLst>
          </p:cNvPr>
          <p:cNvSpPr txBox="1">
            <a:spLocks/>
          </p:cNvSpPr>
          <p:nvPr/>
        </p:nvSpPr>
        <p:spPr>
          <a:xfrm>
            <a:off x="6664036" y="807708"/>
            <a:ext cx="5276750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node-wot/Scripting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F4A7A71-068D-4DF5-B14A-DE255DFF4ED0}"/>
              </a:ext>
            </a:extLst>
          </p:cNvPr>
          <p:cNvSpPr txBox="1"/>
          <p:nvPr/>
        </p:nvSpPr>
        <p:spPr>
          <a:xfrm>
            <a:off x="6719558" y="1335100"/>
            <a:ext cx="4678084" cy="5258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49" dirty="0" err="1"/>
              <a:t>WoTHelpers.fetch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</a:t>
            </a:r>
            <a:r>
              <a:rPr lang="en-US" sz="1049" dirty="0" err="1">
                <a:solidFill>
                  <a:srgbClr val="0000FF"/>
                </a:solidFill>
              </a:rPr>
              <a:t>coap</a:t>
            </a:r>
            <a:r>
              <a:rPr lang="en-US" sz="1049" dirty="0">
                <a:solidFill>
                  <a:srgbClr val="0000FF"/>
                </a:solidFill>
              </a:rPr>
              <a:t>://localhost:5683/counter" </a:t>
            </a:r>
            <a:r>
              <a:rPr lang="en-US" sz="1049" dirty="0"/>
              <a:t>).then( </a:t>
            </a:r>
            <a:r>
              <a:rPr lang="en-US" sz="1049" dirty="0">
                <a:solidFill>
                  <a:srgbClr val="7030A0"/>
                </a:solidFill>
              </a:rPr>
              <a:t>async</a:t>
            </a:r>
            <a:r>
              <a:rPr lang="en-US" sz="1049" dirty="0"/>
              <a:t> (td)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</a:t>
            </a:r>
          </a:p>
          <a:p>
            <a:r>
              <a:rPr lang="en-US" sz="1049" dirty="0"/>
              <a:t>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using await for serial execution (note 'async' in then() of fetch())</a:t>
            </a:r>
          </a:p>
          <a:p>
            <a:r>
              <a:rPr lang="en-US" sz="1049" dirty="0"/>
              <a:t>  </a:t>
            </a:r>
            <a:r>
              <a:rPr lang="en-US" sz="1049" dirty="0">
                <a:solidFill>
                  <a:srgbClr val="7030A0"/>
                </a:solidFill>
              </a:rPr>
              <a:t>try</a:t>
            </a:r>
            <a:r>
              <a:rPr lang="en-US" sz="1049" dirty="0"/>
              <a:t> {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thing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WoT.consume</a:t>
            </a:r>
            <a:r>
              <a:rPr lang="en-US" sz="1049" dirty="0"/>
              <a:t>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 TD ===" </a:t>
            </a:r>
            <a:r>
              <a:rPr lang="en-US" sz="1049" dirty="0"/>
              <a:t>);</a:t>
            </a:r>
          </a:p>
          <a:p>
            <a:r>
              <a:rPr lang="en-US" sz="1049" dirty="0"/>
              <a:t>    console.info(td);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"=========="</a:t>
            </a:r>
            <a:r>
              <a:rPr lang="en-US" sz="1049" dirty="0"/>
              <a:t> );</a:t>
            </a:r>
          </a:p>
          <a:p>
            <a:r>
              <a:rPr lang="en-US" sz="1049" dirty="0"/>
              <a:t>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read property #1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read1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is" </a:t>
            </a:r>
            <a:r>
              <a:rPr lang="en-US" sz="1049" dirty="0"/>
              <a:t>, read1);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#1 (without step)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inc1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#1 is" </a:t>
            </a:r>
            <a:r>
              <a:rPr lang="en-US" sz="1049" dirty="0"/>
              <a:t>, inc1);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#2 (with step)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, {'step' : 3});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inc2 = 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#2 (with step 3) is" </a:t>
            </a:r>
            <a:r>
              <a:rPr lang="en-US" sz="1049" dirty="0"/>
              <a:t>, inc2);</a:t>
            </a:r>
          </a:p>
          <a:p>
            <a:r>
              <a:rPr lang="en-US" sz="1049" dirty="0"/>
              <a:t>    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decrement property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"decrement" </a:t>
            </a:r>
            <a:r>
              <a:rPr lang="en-US" sz="1049" dirty="0"/>
              <a:t>);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let </a:t>
            </a:r>
            <a:r>
              <a:rPr lang="en-US" sz="1049" dirty="0"/>
              <a:t>dec1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decrement is"</a:t>
            </a:r>
            <a:r>
              <a:rPr lang="en-US" sz="1049" dirty="0"/>
              <a:t> , dec1);</a:t>
            </a:r>
          </a:p>
          <a:p>
            <a:endParaRPr lang="en-US" sz="1049" dirty="0"/>
          </a:p>
          <a:p>
            <a:r>
              <a:rPr lang="en-US" sz="1049" dirty="0"/>
              <a:t>  } </a:t>
            </a:r>
            <a:r>
              <a:rPr lang="en-US" sz="1049" dirty="0">
                <a:solidFill>
                  <a:srgbClr val="7030A0"/>
                </a:solidFill>
              </a:rPr>
              <a:t>catch</a:t>
            </a:r>
            <a:r>
              <a:rPr lang="en-US" sz="1049" dirty="0"/>
              <a:t>(err) {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"Script error:" </a:t>
            </a:r>
            <a:r>
              <a:rPr lang="en-US" sz="1049" dirty="0"/>
              <a:t>, err);</a:t>
            </a:r>
          </a:p>
          <a:p>
            <a:r>
              <a:rPr lang="en-US" sz="1049" dirty="0"/>
              <a:t>  }</a:t>
            </a:r>
          </a:p>
          <a:p>
            <a:endParaRPr lang="en-US" sz="1049" dirty="0"/>
          </a:p>
          <a:p>
            <a:r>
              <a:rPr lang="en-US" sz="1049" dirty="0"/>
              <a:t>}).catch( (err)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"Fetch error:" </a:t>
            </a:r>
            <a:r>
              <a:rPr lang="en-US" sz="1049" dirty="0"/>
              <a:t>, err); });</a:t>
            </a:r>
          </a:p>
        </p:txBody>
      </p:sp>
      <p:pic>
        <p:nvPicPr>
          <p:cNvPr id="1026" name="Picture 2" descr="http://www.thingweb.io/img/logo.png">
            <a:extLst>
              <a:ext uri="{FF2B5EF4-FFF2-40B4-BE49-F238E27FC236}">
                <a16:creationId xmlns:a16="http://schemas.microsoft.com/office/drawing/2014/main" xmlns="" id="{FCF7ADAD-C716-482C-9776-469246A63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01745" y="1871297"/>
            <a:ext cx="2339041" cy="75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9A2B464-7F75-D14B-A068-867715E0E3FF}"/>
              </a:ext>
            </a:extLst>
          </p:cNvPr>
          <p:cNvSpPr txBox="1"/>
          <p:nvPr/>
        </p:nvSpPr>
        <p:spPr>
          <a:xfrm>
            <a:off x="662226" y="6025283"/>
            <a:ext cx="3998146" cy="36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/>
              <a:t>WoT TD benefit: Module </a:t>
            </a:r>
            <a:r>
              <a:rPr lang="en-US" sz="1799" dirty="0" err="1"/>
              <a:t>autopopulation</a:t>
            </a:r>
            <a:endParaRPr lang="en-US" sz="1799" dirty="0"/>
          </a:p>
        </p:txBody>
      </p:sp>
    </p:spTree>
    <p:extLst>
      <p:ext uri="{BB962C8B-B14F-4D97-AF65-F5344CB8AC3E}">
        <p14:creationId xmlns:p14="http://schemas.microsoft.com/office/powerpoint/2010/main" val="411671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WoT</a:t>
            </a:r>
            <a:r>
              <a:rPr lang="en-US" dirty="0"/>
              <a:t> WG Charter Work Items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945451" y="1485796"/>
            <a:ext cx="3279316" cy="5306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Architectural Requirements, Use Cases, and Vocabulary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Understand and state requirements for new use cases, architectural patterns, and concepts.</a:t>
            </a:r>
          </a:p>
          <a:p>
            <a:pPr marL="0" indent="0">
              <a:buNone/>
            </a:pPr>
            <a:r>
              <a:rPr lang="en-US" sz="1799" b="1" dirty="0"/>
              <a:t>Link Relation Types: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Definition of specific link relation types for specific relationships.</a:t>
            </a:r>
          </a:p>
          <a:p>
            <a:pPr marL="0" indent="0">
              <a:buNone/>
            </a:pPr>
            <a:r>
              <a:rPr lang="en-US" sz="1799" b="1" dirty="0"/>
              <a:t>Observe Defaults: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For protocols such as HTTP where multiple ways to implement "observe" is possible, define a default.</a:t>
            </a:r>
          </a:p>
          <a:p>
            <a:pPr marL="0" indent="0">
              <a:buNone/>
            </a:pPr>
            <a:r>
              <a:rPr lang="en-US" sz="1799" b="1" dirty="0"/>
              <a:t>Implementation View Spec: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More fully define details of implementations.</a:t>
            </a:r>
            <a:endParaRPr lang="de-DE" sz="1399" dirty="0">
              <a:solidFill>
                <a:schemeClr val="accent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4511423" y="1485798"/>
            <a:ext cx="3527781" cy="53067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Interoperability Profiles: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Support plug-and-play </a:t>
            </a:r>
            <a:r>
              <a:rPr lang="en-US" sz="1399" dirty="0" err="1">
                <a:solidFill>
                  <a:schemeClr val="accent1"/>
                </a:solidFill>
              </a:rPr>
              <a:t>interoperabilty</a:t>
            </a:r>
            <a:r>
              <a:rPr lang="en-US" sz="1399" dirty="0">
                <a:solidFill>
                  <a:schemeClr val="accent1"/>
                </a:solidFill>
              </a:rPr>
              <a:t> via a profile mechanism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profiles that allow for finite </a:t>
            </a:r>
            <a:r>
              <a:rPr lang="en-US" sz="1399" dirty="0" err="1">
                <a:solidFill>
                  <a:schemeClr val="accent1"/>
                </a:solidFill>
              </a:rPr>
              <a:t>implementability</a:t>
            </a:r>
            <a:endParaRPr lang="en-US" sz="1399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799" b="1" dirty="0"/>
              <a:t>Thing Description Templates: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 Descriptions can defined in a modular way.</a:t>
            </a:r>
          </a:p>
          <a:p>
            <a:pPr marL="0" indent="0">
              <a:buNone/>
            </a:pPr>
            <a:r>
              <a:rPr lang="en-US" sz="1799" b="1" dirty="0"/>
              <a:t>Complex Interactions: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Document how complex interactions can be supported via hypermedia controls.</a:t>
            </a:r>
          </a:p>
          <a:p>
            <a:pPr marL="0" indent="0">
              <a:buNone/>
            </a:pPr>
            <a:r>
              <a:rPr lang="en-US" sz="1799" b="1" dirty="0"/>
              <a:t>Discovery: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Things are discovered in both local and global contexts and Thing Descriptions are distributed.</a:t>
            </a:r>
          </a:p>
          <a:p>
            <a:pPr lvl="1"/>
            <a:endParaRPr lang="en-US" sz="1199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925">
              <a:defRPr/>
            </a:pPr>
            <a:fld id="{30564719-00ED-40AD-AF49-5F6D6B9333CD}" type="slidenum">
              <a:rPr lang="en-US" sz="1599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25">
                <a:defRPr/>
              </a:pPr>
              <a:t>6</a:t>
            </a:fld>
            <a:endParaRPr lang="en-US" sz="1599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5" name="Content Placeholder 10"/>
          <p:cNvSpPr txBox="1">
            <a:spLocks/>
          </p:cNvSpPr>
          <p:nvPr/>
        </p:nvSpPr>
        <p:spPr>
          <a:xfrm>
            <a:off x="8325861" y="1485796"/>
            <a:ext cx="3164540" cy="5336972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99" b="1" dirty="0"/>
              <a:t>Identifier Management: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Mitigate privacy risks by defining how identifiers are managed and updated.</a:t>
            </a:r>
          </a:p>
          <a:p>
            <a:pPr marL="0" indent="0">
              <a:buNone/>
            </a:pPr>
            <a:r>
              <a:rPr lang="en-US" sz="1799" b="1" dirty="0"/>
              <a:t>Security Schemes: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Vocabulary for new security schemes supporting targeted protocols and use cases.</a:t>
            </a:r>
          </a:p>
          <a:p>
            <a:pPr marL="0" indent="0">
              <a:buNone/>
            </a:pPr>
            <a:r>
              <a:rPr lang="en-US" sz="1799" b="1" dirty="0"/>
              <a:t>Thing Description Vocabulary: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Thing Description vocabulary definitions.</a:t>
            </a:r>
          </a:p>
          <a:p>
            <a:pPr marL="0" indent="0">
              <a:buNone/>
            </a:pPr>
            <a:r>
              <a:rPr lang="en-US" sz="1799" b="1" dirty="0"/>
              <a:t>Protocol Vocabulary and Bindings: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protocol vocabulary definitions and protocol bindings.</a:t>
            </a:r>
          </a:p>
        </p:txBody>
      </p:sp>
    </p:spTree>
    <p:extLst>
      <p:ext uri="{BB962C8B-B14F-4D97-AF65-F5344CB8AC3E}">
        <p14:creationId xmlns:p14="http://schemas.microsoft.com/office/powerpoint/2010/main" val="336417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WoT Resources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609599" y="1269885"/>
            <a:ext cx="5384800" cy="45236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W3C WoT Wiki</a:t>
            </a:r>
          </a:p>
          <a:p>
            <a:pPr lvl="1"/>
            <a:r>
              <a:rPr lang="en-US" sz="2099" dirty="0">
                <a:hlinkClick r:id="rId2"/>
              </a:rPr>
              <a:t>https://www.w3.org/WoT/IG/wiki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(IG/WG organizational information)</a:t>
            </a:r>
          </a:p>
          <a:p>
            <a:pPr lvl="1"/>
            <a:endParaRPr lang="en-US" dirty="0"/>
          </a:p>
          <a:p>
            <a:r>
              <a:rPr lang="en-US" dirty="0"/>
              <a:t>W3C WoT Interest Group</a:t>
            </a:r>
          </a:p>
          <a:p>
            <a:pPr lvl="1"/>
            <a:r>
              <a:rPr lang="en-US" sz="2099" dirty="0">
                <a:hlinkClick r:id="rId3"/>
              </a:rPr>
              <a:t>https://www.w3.org/2016/07/wot-ig-charter.html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(old charter)</a:t>
            </a:r>
          </a:p>
          <a:p>
            <a:pPr lvl="1"/>
            <a:r>
              <a:rPr lang="en-US" sz="2099" dirty="0">
                <a:hlinkClick r:id="rId4"/>
              </a:rPr>
              <a:t>https://www.w3.org/2019/10/wot-ig-2019.html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(new charter)</a:t>
            </a:r>
            <a:endParaRPr lang="en-US" sz="2099" dirty="0">
              <a:hlinkClick r:id="rId5"/>
            </a:endParaRPr>
          </a:p>
          <a:p>
            <a:pPr lvl="1"/>
            <a:r>
              <a:rPr lang="en-US" sz="2099" dirty="0">
                <a:hlinkClick r:id="rId6"/>
              </a:rPr>
              <a:t>https://lists.w3.org/Archives/Public/public-wot-ig/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(mailing list)</a:t>
            </a:r>
          </a:p>
          <a:p>
            <a:pPr lvl="1"/>
            <a:r>
              <a:rPr lang="en-US" sz="2099" dirty="0">
                <a:hlinkClick r:id="rId7"/>
              </a:rPr>
              <a:t>https://github.com/w3c/wot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(technical proposals)</a:t>
            </a:r>
          </a:p>
          <a:p>
            <a:pPr lvl="1"/>
            <a:endParaRPr lang="en-US" dirty="0"/>
          </a:p>
          <a:p>
            <a:r>
              <a:rPr lang="en-US" dirty="0"/>
              <a:t>W3C WoT Working Group</a:t>
            </a:r>
          </a:p>
          <a:p>
            <a:pPr lvl="1"/>
            <a:r>
              <a:rPr lang="en-US" sz="2099" dirty="0">
                <a:hlinkClick r:id="rId8"/>
              </a:rPr>
              <a:t>https://www.w3.org/2016/12/wot-wg-2016.html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(old charter)</a:t>
            </a:r>
          </a:p>
          <a:p>
            <a:pPr lvl="1"/>
            <a:r>
              <a:rPr lang="en-US" sz="2099" dirty="0" smtClean="0">
                <a:hlinkClick r:id="rId9"/>
              </a:rPr>
              <a:t>https://www.w3.org/2020/01/wot-wg-charter.html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(new </a:t>
            </a:r>
            <a:r>
              <a:rPr lang="en-US" sz="2099" dirty="0" smtClean="0"/>
              <a:t>charter)</a:t>
            </a:r>
            <a:endParaRPr lang="en-US" sz="2099" dirty="0"/>
          </a:p>
          <a:p>
            <a:pPr lvl="1"/>
            <a:r>
              <a:rPr lang="en-US" sz="2099" dirty="0">
                <a:hlinkClick r:id="rId10"/>
              </a:rPr>
              <a:t>https://www.w3.org/WoT/WG/</a:t>
            </a:r>
            <a:r>
              <a:rPr lang="en-US" sz="2099" dirty="0"/>
              <a:t/>
            </a:r>
            <a:br>
              <a:rPr lang="en-US" sz="2099" dirty="0"/>
            </a:br>
            <a:r>
              <a:rPr lang="en-US" sz="2099" dirty="0"/>
              <a:t>(dashboard)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>
          <a:xfrm>
            <a:off x="6197602" y="1269885"/>
            <a:ext cx="5728012" cy="506652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W3C </a:t>
            </a:r>
            <a:r>
              <a:rPr lang="en-US" dirty="0" err="1"/>
              <a:t>WoT</a:t>
            </a:r>
            <a:r>
              <a:rPr lang="en-US" dirty="0"/>
              <a:t> </a:t>
            </a:r>
            <a:r>
              <a:rPr lang="en-US" sz="2899" dirty="0"/>
              <a:t>Candidate Recommendations</a:t>
            </a:r>
          </a:p>
          <a:p>
            <a:pPr lvl="1"/>
            <a:r>
              <a:rPr lang="en-US" sz="2099" dirty="0">
                <a:hlinkClick r:id="rId11"/>
              </a:rPr>
              <a:t>https://www.w3.org/TR/wot-architecture/</a:t>
            </a:r>
            <a:endParaRPr lang="en-US" sz="2099" dirty="0"/>
          </a:p>
          <a:p>
            <a:pPr lvl="1"/>
            <a:r>
              <a:rPr lang="en-US" sz="2099" dirty="0">
                <a:hlinkClick r:id="rId12"/>
              </a:rPr>
              <a:t>https://www.w3.org/TR/wot-thing-description/</a:t>
            </a:r>
            <a:endParaRPr lang="en-US" sz="2099" dirty="0"/>
          </a:p>
          <a:p>
            <a:endParaRPr lang="en-US" dirty="0"/>
          </a:p>
          <a:p>
            <a:r>
              <a:rPr lang="en-US" dirty="0"/>
              <a:t>W3C WoT Working Drafts / Group Notes</a:t>
            </a:r>
          </a:p>
          <a:p>
            <a:pPr lvl="1"/>
            <a:r>
              <a:rPr lang="en-US" sz="2099" dirty="0">
                <a:hlinkClick r:id="rId13"/>
              </a:rPr>
              <a:t>https://www.w3.org/TR/wot-binding-templates/</a:t>
            </a:r>
            <a:endParaRPr lang="en-US" sz="2099" dirty="0"/>
          </a:p>
          <a:p>
            <a:pPr lvl="1"/>
            <a:r>
              <a:rPr lang="en-US" sz="2099" dirty="0">
                <a:hlinkClick r:id="rId14"/>
              </a:rPr>
              <a:t>https://www.w3.org/TR/wot-scripting-api/</a:t>
            </a:r>
            <a:endParaRPr lang="en-US" sz="2099" dirty="0"/>
          </a:p>
          <a:p>
            <a:pPr lvl="1"/>
            <a:r>
              <a:rPr lang="en-US" sz="2099" dirty="0">
                <a:hlinkClick r:id="rId15"/>
              </a:rPr>
              <a:t>https://www.w3.org/TR/wot-security/</a:t>
            </a:r>
            <a:endParaRPr lang="en-US" sz="2099" dirty="0"/>
          </a:p>
          <a:p>
            <a:pPr marL="359820" lvl="1" indent="0">
              <a:buNone/>
            </a:pPr>
            <a:endParaRPr lang="de-DE" dirty="0"/>
          </a:p>
          <a:p>
            <a:r>
              <a:rPr lang="en-US" dirty="0"/>
              <a:t>W3C WoT Editors’ Drafts and Issue Tracker</a:t>
            </a:r>
          </a:p>
          <a:p>
            <a:pPr lvl="1"/>
            <a:r>
              <a:rPr lang="en-US" sz="2099" dirty="0">
                <a:hlinkClick r:id="rId16"/>
              </a:rPr>
              <a:t>https://github.com/w3c/wot-architecture/</a:t>
            </a:r>
            <a:endParaRPr lang="en-US" sz="2099" dirty="0"/>
          </a:p>
          <a:p>
            <a:pPr lvl="1"/>
            <a:r>
              <a:rPr lang="en-US" sz="2099" dirty="0">
                <a:hlinkClick r:id="rId17"/>
              </a:rPr>
              <a:t>https://github.com/w3c/wot-thing-description/</a:t>
            </a:r>
            <a:endParaRPr lang="en-US" sz="2099" dirty="0"/>
          </a:p>
          <a:p>
            <a:pPr lvl="1"/>
            <a:r>
              <a:rPr lang="en-US" sz="2099" dirty="0">
                <a:hlinkClick r:id="rId18"/>
              </a:rPr>
              <a:t>https://github.com/w3c/wot-binding-templates/</a:t>
            </a:r>
            <a:endParaRPr lang="en-US" sz="2099" dirty="0"/>
          </a:p>
          <a:p>
            <a:pPr lvl="1"/>
            <a:r>
              <a:rPr lang="en-US" sz="2099" dirty="0">
                <a:hlinkClick r:id="rId19"/>
              </a:rPr>
              <a:t>https://github.com/w3c/wot-scripting-api/</a:t>
            </a:r>
            <a:endParaRPr lang="en-US" sz="2099" dirty="0"/>
          </a:p>
          <a:p>
            <a:pPr lvl="1"/>
            <a:r>
              <a:rPr lang="en-US" sz="2099" dirty="0">
                <a:hlinkClick r:id="rId20"/>
              </a:rPr>
              <a:t>https://github.com/w3c/wot-security/</a:t>
            </a:r>
            <a:endParaRPr lang="en-US" sz="2099" dirty="0"/>
          </a:p>
          <a:p>
            <a:pPr lvl="1"/>
            <a:r>
              <a:rPr lang="en-CA" sz="2099" dirty="0">
                <a:hlinkClick r:id="rId21"/>
              </a:rPr>
              <a:t>https://github.com/w3c/wot-security-best-practices/</a:t>
            </a:r>
            <a:endParaRPr lang="en-CA" sz="2099" dirty="0"/>
          </a:p>
          <a:p>
            <a:pPr lvl="1"/>
            <a:r>
              <a:rPr lang="en-CA" sz="2099" dirty="0">
                <a:hlinkClick r:id="rId22"/>
              </a:rPr>
              <a:t>https://github.com/w3c/wot-profile/</a:t>
            </a:r>
            <a:endParaRPr lang="en-US" sz="2099" dirty="0"/>
          </a:p>
          <a:p>
            <a:pPr marL="359820" lvl="1" indent="0">
              <a:buNone/>
            </a:pPr>
            <a:endParaRPr lang="en-US" sz="2099" dirty="0"/>
          </a:p>
          <a:p>
            <a:r>
              <a:rPr lang="en-US" sz="2899" dirty="0"/>
              <a:t>Reference Implementations and Tools: node-wot</a:t>
            </a:r>
          </a:p>
          <a:p>
            <a:pPr lvl="1"/>
            <a:r>
              <a:rPr lang="en-US" sz="2099" u="sng" dirty="0">
                <a:hlinkClick r:id="rId23"/>
              </a:rPr>
              <a:t>node-wot: https://github.com/eclipse/thingweb.node-wot</a:t>
            </a:r>
            <a:endParaRPr lang="en-US" sz="2099" u="sng" dirty="0"/>
          </a:p>
          <a:p>
            <a:pPr lvl="1"/>
            <a:r>
              <a:rPr lang="en-US" sz="2099" u="sng" dirty="0">
                <a:hlinkClick r:id="rId24"/>
              </a:rPr>
              <a:t>TD playground: https://github.com/thingweb/thingweb-playground</a:t>
            </a:r>
            <a:endParaRPr lang="en-US" sz="2099" dirty="0"/>
          </a:p>
          <a:p>
            <a:pPr marL="0" indent="0">
              <a:buNone/>
            </a:pPr>
            <a:endParaRPr lang="en-US" sz="2899" dirty="0"/>
          </a:p>
        </p:txBody>
      </p:sp>
    </p:spTree>
    <p:extLst>
      <p:ext uri="{BB962C8B-B14F-4D97-AF65-F5344CB8AC3E}">
        <p14:creationId xmlns:p14="http://schemas.microsoft.com/office/powerpoint/2010/main" val="1591268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600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197601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Sebastian Kaebisch</a:t>
            </a:r>
          </a:p>
          <a:p>
            <a:pPr marL="0" indent="0">
              <a:buNone/>
            </a:pPr>
            <a:r>
              <a:rPr lang="en-US" dirty="0"/>
              <a:t>Research Scientist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Siemens</a:t>
            </a:r>
          </a:p>
          <a:p>
            <a:pPr marL="0" indent="0">
              <a:buNone/>
            </a:pPr>
            <a:r>
              <a:rPr lang="en-US" dirty="0"/>
              <a:t>Corporate Technology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sebastian.kaebisch@siemens.com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xmlns="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7033" y="910032"/>
            <a:ext cx="5384800" cy="4523607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99">
                <a:hlinkClick r:id="rId4"/>
              </a:rPr>
              <a:t>https://www.w3.org/WoT/WG/</a:t>
            </a:r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1429936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F2792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F038A28-D6FA-EA47-A702-194D6D433751}" vid="{6C1D8679-B121-8E40-B742-2A1F72F48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</TotalTime>
  <Words>872</Words>
  <Application>Microsoft Office PowerPoint</Application>
  <PresentationFormat>Widescreen</PresentationFormat>
  <Paragraphs>168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Century Schoolbook</vt:lpstr>
      <vt:lpstr>ＭＳ Ｐゴシック</vt:lpstr>
      <vt:lpstr>Arial</vt:lpstr>
      <vt:lpstr>Calibri</vt:lpstr>
      <vt:lpstr>Consolas</vt:lpstr>
      <vt:lpstr>Intel Clear</vt:lpstr>
      <vt:lpstr>Intel Clear Pro</vt:lpstr>
      <vt:lpstr>Times New Roman</vt:lpstr>
      <vt:lpstr>Office Theme</vt:lpstr>
      <vt:lpstr>WoT Intro and Update</vt:lpstr>
      <vt:lpstr>W3C Web of Things (WoT)</vt:lpstr>
      <vt:lpstr>WoT Descriptive Interoperability</vt:lpstr>
      <vt:lpstr>Use Case Overview</vt:lpstr>
      <vt:lpstr>WoT Orchestration</vt:lpstr>
      <vt:lpstr>New WoT WG Charter Work Items</vt:lpstr>
      <vt:lpstr>W3C WoT Resources</vt:lpstr>
      <vt:lpstr>Contacts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PoC Projects</dc:title>
  <dc:creator>Mccool, Michael</dc:creator>
  <cp:keywords>CTPClassification=CTP_NT</cp:keywords>
  <cp:lastModifiedBy>Mccool, Michael</cp:lastModifiedBy>
  <cp:revision>18</cp:revision>
  <dcterms:created xsi:type="dcterms:W3CDTF">2020-06-08T01:23:04Z</dcterms:created>
  <dcterms:modified xsi:type="dcterms:W3CDTF">2020-06-08T02:21:01Z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258c2d75-0f12-43b9-9641-81f35fb292c0</vt:lpwstr>
  </property>
  <property fmtid="{D5CDD505-2E9C-101B-9397-08002B2CF9AE}" pid="3" name="CTP_TimeStamp">
    <vt:lpwstr>2020-06-08 02:21:01Z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